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4" r:id="rId9"/>
    <p:sldId id="265" r:id="rId10"/>
    <p:sldId id="268" r:id="rId11"/>
    <p:sldId id="267" r:id="rId12"/>
    <p:sldId id="269" r:id="rId13"/>
    <p:sldId id="271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48"/>
    <p:restoredTop sz="94676"/>
  </p:normalViewPr>
  <p:slideViewPr>
    <p:cSldViewPr snapToGrid="0">
      <p:cViewPr varScale="1">
        <p:scale>
          <a:sx n="133" d="100"/>
          <a:sy n="133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ADB4C-51B5-074B-B198-C5467A2FD8F9}" type="datetimeFigureOut">
              <a:rPr lang="en-ES" smtClean="0"/>
              <a:t>3/4/25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8BAE4-1B96-C64A-8F06-F2BB3F4D1521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196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1AB9-050D-8B54-E5DE-EDD2CA35F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67475-22D7-51AD-37AF-D0C7819D2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D7686-22A7-0AB0-ED4E-D5129C86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29587-99C6-7043-E5BE-6B3C4AB0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19157-E8B0-7B1C-A788-D9CDABDB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54232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001E-D277-5774-0DAE-FB943DB1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52BF1-2BA2-09F9-5125-6537AC5D2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458A0-2E78-C4B0-9166-AA01E3820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A085A-B76C-1099-1854-5F257B60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44737-E7D8-517F-07FE-4D41C354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05109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CAF5C-3B7B-74CD-83A4-E52220B67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F8CCB-37A4-B24E-F071-5161FCA3C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AC32E-A568-CE51-241A-D0CA51BF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C4A0D-A8C6-9C4F-F5F9-264F4AEA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829E-8330-A85D-0950-ABD8708A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80272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CE5E-C9EA-F642-3580-4AD3FA23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5E01-2251-0C08-FC32-D53C531AB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A476A-3EFD-CF11-C1E9-70A15A35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4A939-6110-A1A4-2C20-F080C5A5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8D152-CE0D-CC14-29E3-EB1515DD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55558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8F20-6946-7927-C862-9486D242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28C86-186F-C20D-FAAA-034ADA30E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FF3D8-09B4-8F2A-6494-5FA1DA6B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C5729-1EA7-F3E5-5AAA-1EAEEAB8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91B83-17ED-EDE3-7BDB-90EED7D4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7177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6E37-AFC6-3724-D46C-BB0C718A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7C327-547A-FD53-70DA-7B85583EE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CFC9D-A0AB-D177-222E-7E0E8B6E8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7521A-A3D7-3625-13E8-F5CB7AC6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96882-6382-4008-5291-08D5A17E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730AA-B829-490E-AD68-B0EC7968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64527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F091-C92E-4CEF-FBA5-ECEC2883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68129-BCB8-C08F-20F3-7E2DCA75C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D7390-85B0-1C2A-6421-C5D4C3B25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57F11-3836-CDED-6C93-5D5907998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E78124-A0D2-6806-42C1-18DB93197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03A4C-E3CE-6160-2AE8-C421E4D1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5A5FF-6D22-162B-1A7C-6FCE938B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0977C-6F9B-8DCF-F3BD-E6E004FE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73268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65C5-09E3-34E9-80CE-41AE0C1E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BFBC0-D887-7855-7CCD-12F6E82B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8FA1D-CCB6-59B8-9EFA-C103A923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E605-0DEB-4A6F-B633-B0C151FE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86385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3FA63-AD53-B67E-FD02-AFE89768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A331B-774C-271B-D0CD-61A1762E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40FAF-EDC1-2811-D73C-CC60AC6E5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2372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71C1-F5EC-7EA9-820E-4CFF533E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E632A-ACAF-B424-42BA-1F75B4C51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450C3-CC15-2825-66DD-78E032A11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73386-FEE6-E7AC-A7F4-5D2051F9A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F4E7-51DF-1C6D-3774-B7E94B1E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3FEB-D37C-1516-E8A8-AB4ADD77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32437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E8486-9795-C422-C9E4-F0384871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AD6DD9-EDED-30A4-385A-22B2B5F98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A64D6-9F95-B8D9-7070-8F2DB8CEA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ABC4D-270F-349D-65D3-D2F156F0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63DFD-D812-9F91-E248-02260418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99AEC-54B4-3697-984A-F65C528F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83246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16201F-D71E-03E4-6934-D69C95E0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672AA-CA23-6F97-3CEB-48A83EF30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438E9-8BE7-ADF8-DB9A-153B25BD1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_tradnl"/>
              <a:t>3/4/25</a:t>
            </a:r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791E3-B58A-ED50-7EA7-97454031C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3A013-8C2F-36B3-8960-1C99945B4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811D1D-34D3-6C4D-9FA0-0E94B95A2C9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27114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bsl.com/" TargetMode="External"/><Relationship Id="rId2" Type="http://schemas.openxmlformats.org/officeDocument/2006/relationships/hyperlink" Target="mailto:joudia@aetransporte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7C701A-17F7-6650-4A60-C51A22E7A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055098"/>
            <a:ext cx="5760719" cy="4747805"/>
          </a:xfrm>
        </p:spPr>
        <p:txBody>
          <a:bodyPr anchor="ctr">
            <a:normAutofit/>
          </a:bodyPr>
          <a:lstStyle/>
          <a:p>
            <a:pPr algn="l"/>
            <a:r>
              <a:rPr lang="en-ES" sz="4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Caso de Estudio</a:t>
            </a:r>
            <a:br>
              <a:rPr lang="en-ES" sz="4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ES" sz="4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ES" sz="40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BF242-12C3-6DBB-6049-5066D72A9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2357" y="1638300"/>
            <a:ext cx="3330531" cy="3581400"/>
          </a:xfrm>
        </p:spPr>
        <p:txBody>
          <a:bodyPr anchor="ctr">
            <a:normAutofit/>
          </a:bodyPr>
          <a:lstStyle/>
          <a:p>
            <a:pPr algn="l"/>
            <a:r>
              <a:rPr lang="en-ES" b="1">
                <a:solidFill>
                  <a:schemeClr val="tx2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Corredores Ferroviarios de la Red TEN-T en Europa</a:t>
            </a:r>
            <a:br>
              <a:rPr lang="en-ES">
                <a:solidFill>
                  <a:schemeClr val="tx2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</a:br>
            <a:endParaRPr lang="en-ES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DABD0-6B82-BA37-F00F-658FFC1A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811D1D-34D3-6C4D-9FA0-0E94B95A2C9E}" type="slidenum">
              <a:rPr lang="en-ES" smtClean="0"/>
              <a:pPr>
                <a:spcAft>
                  <a:spcPts val="600"/>
                </a:spcAft>
              </a:pPr>
              <a:t>1</a:t>
            </a:fld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C0124-9008-53E4-0BAD-37686646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/>
              <a:t>1/4/25</a:t>
            </a: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48796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1865B-5EE6-306C-CAA0-558343B59B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263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C1F1D-EF33-91D9-1BD9-BF70E59E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ES" sz="4000"/>
              <a:t>Objetivos a conseguir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6B3F-5D2E-2C11-0186-D5DA688E9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ES" sz="2000" dirty="0"/>
              <a:t>Más de 200 trenes diarios en lugar de 95</a:t>
            </a:r>
          </a:p>
          <a:p>
            <a:r>
              <a:rPr lang="en-GB" sz="2000" dirty="0"/>
              <a:t>L</a:t>
            </a:r>
            <a:r>
              <a:rPr lang="en-ES" sz="2000" dirty="0"/>
              <a:t>legar a 37 millones de toneladas transportadas por año</a:t>
            </a:r>
          </a:p>
          <a:p>
            <a:r>
              <a:rPr lang="en-ES" sz="2000" dirty="0"/>
              <a:t>Llegar a hacer el recorrido para pasajeros en 17 minutos en lugar de 45 minutos.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174CE-39CB-C98C-1091-9400A829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811D1D-34D3-6C4D-9FA0-0E94B95A2C9E}" type="slidenum">
              <a:rPr lang="en-E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ES">
              <a:solidFill>
                <a:srgbClr val="FFFFFF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E9CCA0-DB12-43FF-9B55-6FB5CD606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0005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CF89D-A904-A935-9908-47BED8CB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ES" sz="3600">
                <a:solidFill>
                  <a:schemeClr val="tx2"/>
                </a:solidFill>
              </a:rPr>
              <a:t>Algeciras Bobadilla problemática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5DCA2B-2CCA-517D-9DE9-3C49D7B43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Rampa </a:t>
            </a:r>
            <a:r>
              <a:rPr lang="en-US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máxima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23 </a:t>
            </a:r>
            <a:r>
              <a:rPr lang="es-ES_tradnl" sz="1800" b="0" i="0" u="none" strike="noStrike" noProof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</a:p>
          <a:p>
            <a:pPr>
              <a:buFont typeface="Wingdings" pitchFamily="2" charset="2"/>
              <a:buChar char="§"/>
            </a:pPr>
            <a:r>
              <a:rPr lang="es-ES_tradnl" sz="1800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 176 km</a:t>
            </a:r>
          </a:p>
          <a:p>
            <a:pPr>
              <a:buFont typeface="Wingdings" pitchFamily="2" charset="2"/>
              <a:buChar char="§"/>
            </a:pPr>
            <a:r>
              <a:rPr lang="es-ES_tradnl" sz="1800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Vía única</a:t>
            </a:r>
          </a:p>
          <a:p>
            <a:pPr>
              <a:buFont typeface="Wingdings" pitchFamily="2" charset="2"/>
              <a:buChar char="§"/>
            </a:pPr>
            <a:r>
              <a:rPr lang="es-ES_tradnl" sz="1800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electrificar</a:t>
            </a:r>
          </a:p>
          <a:p>
            <a:pPr>
              <a:buFont typeface="Wingdings" pitchFamily="2" charset="2"/>
              <a:buChar char="§"/>
            </a:pPr>
            <a:r>
              <a:rPr lang="es-ES_tradnl" sz="1800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Ancho ibérico</a:t>
            </a:r>
          </a:p>
          <a:p>
            <a:pPr>
              <a:buFont typeface="Wingdings" pitchFamily="2" charset="2"/>
              <a:buChar char="§"/>
            </a:pPr>
            <a:endParaRPr lang="es-ES_tradnl" sz="1800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chart of a number of cities&#10;&#10;AI-generated content may be incorrect.">
            <a:extLst>
              <a:ext uri="{FF2B5EF4-FFF2-40B4-BE49-F238E27FC236}">
                <a16:creationId xmlns:a16="http://schemas.microsoft.com/office/drawing/2014/main" id="{CD373446-E703-621F-C121-4524C1FE4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302" r="1" b="27493"/>
          <a:stretch/>
        </p:blipFill>
        <p:spPr>
          <a:xfrm>
            <a:off x="7472516" y="2254610"/>
            <a:ext cx="4378108" cy="31050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24A65-5A2E-DA24-1223-98CC4254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811D1D-34D3-6C4D-9FA0-0E94B95A2C9E}" type="slidenum">
              <a:rPr lang="en-ES"/>
              <a:pPr>
                <a:spcAft>
                  <a:spcPts val="600"/>
                </a:spcAft>
              </a:pPr>
              <a:t>11</a:t>
            </a:fld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D14DF-874F-A86C-A8EF-E0703798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46249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EB0C81-3931-B390-EDAD-F3D020EA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ES" sz="3600" dirty="0">
                <a:solidFill>
                  <a:schemeClr val="tx2"/>
                </a:solidFill>
              </a:rPr>
              <a:t>Algunas de las acciones de mejora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037A9-9BBE-C50E-D996-9F3CEF52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877" y="804672"/>
            <a:ext cx="5700547" cy="5230368"/>
          </a:xfrm>
        </p:spPr>
        <p:txBody>
          <a:bodyPr anchor="ctr"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sz="1500" b="1" dirty="0">
                <a:solidFill>
                  <a:schemeClr val="tx2"/>
                </a:solidFill>
              </a:rPr>
              <a:t>Renovación de </a:t>
            </a:r>
            <a:r>
              <a:rPr lang="en-GB" sz="1500" b="1" dirty="0" err="1">
                <a:solidFill>
                  <a:schemeClr val="tx2"/>
                </a:solidFill>
              </a:rPr>
              <a:t>Infraestructura</a:t>
            </a:r>
            <a:r>
              <a:rPr lang="en-GB" sz="1500" b="1" dirty="0">
                <a:solidFill>
                  <a:schemeClr val="tx2"/>
                </a:solidFill>
              </a:rPr>
              <a:t>:</a:t>
            </a:r>
            <a:r>
              <a:rPr lang="en-GB" sz="1500" dirty="0">
                <a:solidFill>
                  <a:schemeClr val="tx2"/>
                </a:solidFill>
              </a:rPr>
              <a:t> Se </a:t>
            </a:r>
            <a:r>
              <a:rPr lang="en-GB" sz="1500" dirty="0" err="1">
                <a:solidFill>
                  <a:schemeClr val="tx2"/>
                </a:solidFill>
              </a:rPr>
              <a:t>han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adjudicado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contratos</a:t>
            </a:r>
            <a:r>
              <a:rPr lang="en-GB" sz="1500" dirty="0">
                <a:solidFill>
                  <a:schemeClr val="tx2"/>
                </a:solidFill>
              </a:rPr>
              <a:t> para la </a:t>
            </a:r>
            <a:r>
              <a:rPr lang="en-GB" sz="1500" dirty="0" err="1">
                <a:solidFill>
                  <a:schemeClr val="tx2"/>
                </a:solidFill>
              </a:rPr>
              <a:t>renovación</a:t>
            </a:r>
            <a:r>
              <a:rPr lang="en-GB" sz="1500" dirty="0">
                <a:solidFill>
                  <a:schemeClr val="tx2"/>
                </a:solidFill>
              </a:rPr>
              <a:t> de </a:t>
            </a:r>
            <a:r>
              <a:rPr lang="en-GB" sz="1500" dirty="0" err="1">
                <a:solidFill>
                  <a:schemeClr val="tx2"/>
                </a:solidFill>
              </a:rPr>
              <a:t>tramos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específicos</a:t>
            </a:r>
            <a:r>
              <a:rPr lang="en-GB" sz="1500" dirty="0">
                <a:solidFill>
                  <a:schemeClr val="tx2"/>
                </a:solidFill>
              </a:rPr>
              <a:t>, </a:t>
            </a:r>
            <a:r>
              <a:rPr lang="en-GB" sz="1500" dirty="0" err="1">
                <a:solidFill>
                  <a:schemeClr val="tx2"/>
                </a:solidFill>
              </a:rPr>
              <a:t>como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el</a:t>
            </a:r>
            <a:r>
              <a:rPr lang="en-GB" sz="1500" dirty="0">
                <a:solidFill>
                  <a:schemeClr val="tx2"/>
                </a:solidFill>
              </a:rPr>
              <a:t> </a:t>
            </a:r>
            <a:r>
              <a:rPr lang="en-GB" sz="1500" b="1" dirty="0">
                <a:solidFill>
                  <a:schemeClr val="tx2"/>
                </a:solidFill>
              </a:rPr>
              <a:t>Bobadilla-Ronda</a:t>
            </a:r>
            <a:r>
              <a:rPr lang="en-GB" sz="1500" dirty="0">
                <a:solidFill>
                  <a:schemeClr val="tx2"/>
                </a:solidFill>
              </a:rPr>
              <a:t>, para </a:t>
            </a:r>
            <a:r>
              <a:rPr lang="en-GB" sz="1500" dirty="0" err="1">
                <a:solidFill>
                  <a:schemeClr val="tx2"/>
                </a:solidFill>
              </a:rPr>
              <a:t>sustituir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elementos</a:t>
            </a:r>
            <a:r>
              <a:rPr lang="en-GB" sz="1500" dirty="0">
                <a:solidFill>
                  <a:schemeClr val="tx2"/>
                </a:solidFill>
              </a:rPr>
              <a:t> de la </a:t>
            </a:r>
            <a:r>
              <a:rPr lang="en-GB" sz="1500" dirty="0" err="1">
                <a:solidFill>
                  <a:schemeClr val="tx2"/>
                </a:solidFill>
              </a:rPr>
              <a:t>vía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por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otros</a:t>
            </a:r>
            <a:r>
              <a:rPr lang="en-GB" sz="1500" dirty="0">
                <a:solidFill>
                  <a:schemeClr val="tx2"/>
                </a:solidFill>
              </a:rPr>
              <a:t> de </a:t>
            </a:r>
            <a:r>
              <a:rPr lang="en-GB" sz="1500" dirty="0" err="1">
                <a:solidFill>
                  <a:schemeClr val="tx2"/>
                </a:solidFill>
              </a:rPr>
              <a:t>mayores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prestaciones</a:t>
            </a:r>
            <a:r>
              <a:rPr lang="en-GB" sz="1500" dirty="0">
                <a:solidFill>
                  <a:schemeClr val="tx2"/>
                </a:solidFill>
              </a:rPr>
              <a:t>. ​</a:t>
            </a:r>
          </a:p>
          <a:p>
            <a:pPr algn="just">
              <a:buFont typeface="Wingdings" pitchFamily="2" charset="2"/>
              <a:buChar char="§"/>
            </a:pPr>
            <a:r>
              <a:rPr lang="en-GB" sz="1500" b="1" dirty="0" err="1">
                <a:solidFill>
                  <a:schemeClr val="tx2"/>
                </a:solidFill>
              </a:rPr>
              <a:t>Electrificación</a:t>
            </a:r>
            <a:r>
              <a:rPr lang="en-GB" sz="1500" b="1" dirty="0">
                <a:solidFill>
                  <a:schemeClr val="tx2"/>
                </a:solidFill>
              </a:rPr>
              <a:t>:</a:t>
            </a:r>
            <a:r>
              <a:rPr lang="en-GB" sz="1500" dirty="0">
                <a:solidFill>
                  <a:schemeClr val="tx2"/>
                </a:solidFill>
              </a:rPr>
              <a:t> </a:t>
            </a:r>
            <a:r>
              <a:rPr lang="en-GB" sz="1500" dirty="0" err="1">
                <a:solidFill>
                  <a:schemeClr val="tx2"/>
                </a:solidFill>
              </a:rPr>
              <a:t>Existen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estudios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informativos</a:t>
            </a:r>
            <a:r>
              <a:rPr lang="en-GB" sz="1500" dirty="0">
                <a:solidFill>
                  <a:schemeClr val="tx2"/>
                </a:solidFill>
              </a:rPr>
              <a:t> para la </a:t>
            </a:r>
            <a:r>
              <a:rPr lang="en-GB" sz="1500" dirty="0" err="1">
                <a:solidFill>
                  <a:schemeClr val="tx2"/>
                </a:solidFill>
              </a:rPr>
              <a:t>electrificación</a:t>
            </a:r>
            <a:r>
              <a:rPr lang="en-GB" sz="1500" dirty="0">
                <a:solidFill>
                  <a:schemeClr val="tx2"/>
                </a:solidFill>
              </a:rPr>
              <a:t> de la </a:t>
            </a:r>
            <a:r>
              <a:rPr lang="en-GB" sz="1500" dirty="0" err="1">
                <a:solidFill>
                  <a:schemeClr val="tx2"/>
                </a:solidFill>
              </a:rPr>
              <a:t>línea</a:t>
            </a:r>
            <a:r>
              <a:rPr lang="en-GB" sz="1500" dirty="0">
                <a:solidFill>
                  <a:schemeClr val="tx2"/>
                </a:solidFill>
              </a:rPr>
              <a:t>, </a:t>
            </a:r>
            <a:r>
              <a:rPr lang="en-GB" sz="1500" dirty="0" err="1">
                <a:solidFill>
                  <a:schemeClr val="tx2"/>
                </a:solidFill>
              </a:rPr>
              <a:t>especialmente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en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el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tramo</a:t>
            </a:r>
            <a:r>
              <a:rPr lang="en-GB" sz="1500" dirty="0">
                <a:solidFill>
                  <a:schemeClr val="tx2"/>
                </a:solidFill>
              </a:rPr>
              <a:t> </a:t>
            </a:r>
            <a:r>
              <a:rPr lang="en-GB" sz="1500" b="1" dirty="0">
                <a:solidFill>
                  <a:schemeClr val="tx2"/>
                </a:solidFill>
              </a:rPr>
              <a:t>Bobadilla-Ronda</a:t>
            </a:r>
            <a:r>
              <a:rPr lang="en-GB" sz="1500" dirty="0">
                <a:solidFill>
                  <a:schemeClr val="tx2"/>
                </a:solidFill>
              </a:rPr>
              <a:t>, con </a:t>
            </a:r>
            <a:r>
              <a:rPr lang="en-GB" sz="1500" dirty="0" err="1">
                <a:solidFill>
                  <a:schemeClr val="tx2"/>
                </a:solidFill>
              </a:rPr>
              <a:t>el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objetivo</a:t>
            </a:r>
            <a:r>
              <a:rPr lang="en-GB" sz="1500" dirty="0">
                <a:solidFill>
                  <a:schemeClr val="tx2"/>
                </a:solidFill>
              </a:rPr>
              <a:t> de </a:t>
            </a:r>
            <a:r>
              <a:rPr lang="en-GB" sz="1500" dirty="0" err="1">
                <a:solidFill>
                  <a:schemeClr val="tx2"/>
                </a:solidFill>
              </a:rPr>
              <a:t>integrar</a:t>
            </a:r>
            <a:r>
              <a:rPr lang="en-GB" sz="1500" dirty="0">
                <a:solidFill>
                  <a:schemeClr val="tx2"/>
                </a:solidFill>
              </a:rPr>
              <a:t> la </a:t>
            </a:r>
            <a:r>
              <a:rPr lang="en-GB" sz="1500" dirty="0" err="1">
                <a:solidFill>
                  <a:schemeClr val="tx2"/>
                </a:solidFill>
              </a:rPr>
              <a:t>línea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en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los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corredores</a:t>
            </a:r>
            <a:r>
              <a:rPr lang="en-GB" sz="1500" dirty="0">
                <a:solidFill>
                  <a:schemeClr val="tx2"/>
                </a:solidFill>
              </a:rPr>
              <a:t> </a:t>
            </a:r>
            <a:r>
              <a:rPr lang="en-GB" sz="1500" b="1" dirty="0" err="1">
                <a:solidFill>
                  <a:schemeClr val="tx2"/>
                </a:solidFill>
              </a:rPr>
              <a:t>Mediterráneo</a:t>
            </a:r>
            <a:r>
              <a:rPr lang="en-GB" sz="1500" dirty="0">
                <a:solidFill>
                  <a:schemeClr val="tx2"/>
                </a:solidFill>
              </a:rPr>
              <a:t> y </a:t>
            </a:r>
            <a:r>
              <a:rPr lang="en-GB" sz="1500" b="1" dirty="0">
                <a:solidFill>
                  <a:schemeClr val="tx2"/>
                </a:solidFill>
              </a:rPr>
              <a:t>Atlántico</a:t>
            </a:r>
            <a:r>
              <a:rPr lang="en-GB" sz="1500" dirty="0">
                <a:solidFill>
                  <a:schemeClr val="tx2"/>
                </a:solidFill>
              </a:rPr>
              <a:t>, </a:t>
            </a:r>
            <a:r>
              <a:rPr lang="en-GB" sz="1500" dirty="0" err="1">
                <a:solidFill>
                  <a:schemeClr val="tx2"/>
                </a:solidFill>
              </a:rPr>
              <a:t>aumentando</a:t>
            </a:r>
            <a:r>
              <a:rPr lang="en-GB" sz="1500" dirty="0">
                <a:solidFill>
                  <a:schemeClr val="tx2"/>
                </a:solidFill>
              </a:rPr>
              <a:t> la </a:t>
            </a:r>
            <a:r>
              <a:rPr lang="en-GB" sz="1500" dirty="0" err="1">
                <a:solidFill>
                  <a:schemeClr val="tx2"/>
                </a:solidFill>
              </a:rPr>
              <a:t>capacidad</a:t>
            </a:r>
            <a:r>
              <a:rPr lang="en-GB" sz="1500" dirty="0">
                <a:solidFill>
                  <a:schemeClr val="tx2"/>
                </a:solidFill>
              </a:rPr>
              <a:t> y </a:t>
            </a:r>
            <a:r>
              <a:rPr lang="en-GB" sz="1500" dirty="0" err="1">
                <a:solidFill>
                  <a:schemeClr val="tx2"/>
                </a:solidFill>
              </a:rPr>
              <a:t>regularidad</a:t>
            </a:r>
            <a:r>
              <a:rPr lang="en-GB" sz="1500" dirty="0">
                <a:solidFill>
                  <a:schemeClr val="tx2"/>
                </a:solidFill>
              </a:rPr>
              <a:t> de las </a:t>
            </a:r>
            <a:r>
              <a:rPr lang="en-GB" sz="1500" dirty="0" err="1">
                <a:solidFill>
                  <a:schemeClr val="tx2"/>
                </a:solidFill>
              </a:rPr>
              <a:t>circulaciones</a:t>
            </a:r>
            <a:r>
              <a:rPr lang="en-GB" sz="1500" dirty="0">
                <a:solidFill>
                  <a:schemeClr val="tx2"/>
                </a:solidFill>
              </a:rPr>
              <a:t>. ​</a:t>
            </a:r>
          </a:p>
          <a:p>
            <a:pPr algn="just">
              <a:buFont typeface="Wingdings" pitchFamily="2" charset="2"/>
              <a:buChar char="§"/>
            </a:pPr>
            <a:r>
              <a:rPr lang="en-GB" sz="1500" b="1" dirty="0" err="1">
                <a:solidFill>
                  <a:schemeClr val="tx2"/>
                </a:solidFill>
              </a:rPr>
              <a:t>Adaptación</a:t>
            </a:r>
            <a:r>
              <a:rPr lang="en-GB" sz="1500" b="1" dirty="0">
                <a:solidFill>
                  <a:schemeClr val="tx2"/>
                </a:solidFill>
              </a:rPr>
              <a:t> de </a:t>
            </a:r>
            <a:r>
              <a:rPr lang="en-GB" sz="1500" b="1" dirty="0" err="1">
                <a:solidFill>
                  <a:schemeClr val="tx2"/>
                </a:solidFill>
              </a:rPr>
              <a:t>Gálibos</a:t>
            </a:r>
            <a:r>
              <a:rPr lang="en-GB" sz="1500" b="1" dirty="0">
                <a:solidFill>
                  <a:schemeClr val="tx2"/>
                </a:solidFill>
              </a:rPr>
              <a:t> y </a:t>
            </a:r>
            <a:r>
              <a:rPr lang="en-GB" sz="1500" b="1" dirty="0" err="1">
                <a:solidFill>
                  <a:schemeClr val="tx2"/>
                </a:solidFill>
              </a:rPr>
              <a:t>Estabilidad</a:t>
            </a:r>
            <a:r>
              <a:rPr lang="en-GB" sz="1500" b="1" dirty="0">
                <a:solidFill>
                  <a:schemeClr val="tx2"/>
                </a:solidFill>
              </a:rPr>
              <a:t> de </a:t>
            </a:r>
            <a:r>
              <a:rPr lang="en-GB" sz="1500" b="1" dirty="0" err="1">
                <a:solidFill>
                  <a:schemeClr val="tx2"/>
                </a:solidFill>
              </a:rPr>
              <a:t>Laderas</a:t>
            </a:r>
            <a:r>
              <a:rPr lang="en-GB" sz="1500" b="1" dirty="0">
                <a:solidFill>
                  <a:schemeClr val="tx2"/>
                </a:solidFill>
              </a:rPr>
              <a:t>:</a:t>
            </a:r>
            <a:r>
              <a:rPr lang="en-GB" sz="1500" dirty="0">
                <a:solidFill>
                  <a:schemeClr val="tx2"/>
                </a:solidFill>
              </a:rPr>
              <a:t> Se </a:t>
            </a:r>
            <a:r>
              <a:rPr lang="en-GB" sz="1500" dirty="0" err="1">
                <a:solidFill>
                  <a:schemeClr val="tx2"/>
                </a:solidFill>
              </a:rPr>
              <a:t>han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licitado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contratos</a:t>
            </a:r>
            <a:r>
              <a:rPr lang="en-GB" sz="1500" dirty="0">
                <a:solidFill>
                  <a:schemeClr val="tx2"/>
                </a:solidFill>
              </a:rPr>
              <a:t> para </a:t>
            </a:r>
            <a:r>
              <a:rPr lang="en-GB" sz="1500" dirty="0" err="1">
                <a:solidFill>
                  <a:schemeClr val="tx2"/>
                </a:solidFill>
              </a:rPr>
              <a:t>adaptar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los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gálibos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en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los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túneles</a:t>
            </a:r>
            <a:r>
              <a:rPr lang="en-GB" sz="1500" dirty="0">
                <a:solidFill>
                  <a:schemeClr val="tx2"/>
                </a:solidFill>
              </a:rPr>
              <a:t> y </a:t>
            </a:r>
            <a:r>
              <a:rPr lang="en-GB" sz="1500" dirty="0" err="1">
                <a:solidFill>
                  <a:schemeClr val="tx2"/>
                </a:solidFill>
              </a:rPr>
              <a:t>mejorar</a:t>
            </a:r>
            <a:r>
              <a:rPr lang="en-GB" sz="1500" dirty="0">
                <a:solidFill>
                  <a:schemeClr val="tx2"/>
                </a:solidFill>
              </a:rPr>
              <a:t> la </a:t>
            </a:r>
            <a:r>
              <a:rPr lang="en-GB" sz="1500" dirty="0" err="1">
                <a:solidFill>
                  <a:schemeClr val="tx2"/>
                </a:solidFill>
              </a:rPr>
              <a:t>estabilidad</a:t>
            </a:r>
            <a:r>
              <a:rPr lang="en-GB" sz="1500" dirty="0">
                <a:solidFill>
                  <a:schemeClr val="tx2"/>
                </a:solidFill>
              </a:rPr>
              <a:t> de </a:t>
            </a:r>
            <a:r>
              <a:rPr lang="en-GB" sz="1500" dirty="0" err="1">
                <a:solidFill>
                  <a:schemeClr val="tx2"/>
                </a:solidFill>
              </a:rPr>
              <a:t>laderas</a:t>
            </a:r>
            <a:r>
              <a:rPr lang="en-GB" sz="1500" dirty="0">
                <a:solidFill>
                  <a:schemeClr val="tx2"/>
                </a:solidFill>
              </a:rPr>
              <a:t> entre </a:t>
            </a:r>
            <a:r>
              <a:rPr lang="en-GB" sz="1500" b="1" dirty="0" err="1">
                <a:solidFill>
                  <a:schemeClr val="tx2"/>
                </a:solidFill>
              </a:rPr>
              <a:t>Almargen</a:t>
            </a:r>
            <a:r>
              <a:rPr lang="en-GB" sz="1500" dirty="0">
                <a:solidFill>
                  <a:schemeClr val="tx2"/>
                </a:solidFill>
              </a:rPr>
              <a:t> y </a:t>
            </a:r>
            <a:r>
              <a:rPr lang="en-GB" sz="1500" b="1" dirty="0" err="1">
                <a:solidFill>
                  <a:schemeClr val="tx2"/>
                </a:solidFill>
              </a:rPr>
              <a:t>Setenil</a:t>
            </a:r>
            <a:r>
              <a:rPr lang="en-GB" sz="1500" dirty="0">
                <a:solidFill>
                  <a:schemeClr val="tx2"/>
                </a:solidFill>
              </a:rPr>
              <a:t>, </a:t>
            </a:r>
            <a:r>
              <a:rPr lang="en-GB" sz="1500" dirty="0" err="1">
                <a:solidFill>
                  <a:schemeClr val="tx2"/>
                </a:solidFill>
              </a:rPr>
              <a:t>facilitando</a:t>
            </a:r>
            <a:r>
              <a:rPr lang="en-GB" sz="1500" dirty="0">
                <a:solidFill>
                  <a:schemeClr val="tx2"/>
                </a:solidFill>
              </a:rPr>
              <a:t> la </a:t>
            </a:r>
            <a:r>
              <a:rPr lang="en-GB" sz="1500" dirty="0" err="1">
                <a:solidFill>
                  <a:schemeClr val="tx2"/>
                </a:solidFill>
              </a:rPr>
              <a:t>implementación</a:t>
            </a:r>
            <a:r>
              <a:rPr lang="en-GB" sz="1500" dirty="0">
                <a:solidFill>
                  <a:schemeClr val="tx2"/>
                </a:solidFill>
              </a:rPr>
              <a:t> de </a:t>
            </a:r>
            <a:r>
              <a:rPr lang="en-GB" sz="1500" dirty="0" err="1">
                <a:solidFill>
                  <a:schemeClr val="tx2"/>
                </a:solidFill>
              </a:rPr>
              <a:t>servicios</a:t>
            </a:r>
            <a:r>
              <a:rPr lang="en-GB" sz="1500" dirty="0">
                <a:solidFill>
                  <a:schemeClr val="tx2"/>
                </a:solidFill>
              </a:rPr>
              <a:t> de </a:t>
            </a:r>
            <a:r>
              <a:rPr lang="en-GB" sz="1500" b="1" dirty="0" err="1">
                <a:solidFill>
                  <a:schemeClr val="tx2"/>
                </a:solidFill>
              </a:rPr>
              <a:t>Autopista</a:t>
            </a:r>
            <a:r>
              <a:rPr lang="en-GB" sz="1500" b="1" dirty="0">
                <a:solidFill>
                  <a:schemeClr val="tx2"/>
                </a:solidFill>
              </a:rPr>
              <a:t> </a:t>
            </a:r>
            <a:r>
              <a:rPr lang="en-GB" sz="1500" b="1" dirty="0" err="1">
                <a:solidFill>
                  <a:schemeClr val="tx2"/>
                </a:solidFill>
              </a:rPr>
              <a:t>Ferroviaria</a:t>
            </a:r>
            <a:r>
              <a:rPr lang="en-GB" sz="1500" dirty="0">
                <a:solidFill>
                  <a:schemeClr val="tx2"/>
                </a:solidFill>
              </a:rPr>
              <a:t> </a:t>
            </a:r>
            <a:r>
              <a:rPr lang="en-GB" sz="1500" dirty="0" err="1">
                <a:solidFill>
                  <a:schemeClr val="tx2"/>
                </a:solidFill>
              </a:rPr>
              <a:t>en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el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  <a:r>
              <a:rPr lang="en-GB" sz="1500" dirty="0" err="1">
                <a:solidFill>
                  <a:schemeClr val="tx2"/>
                </a:solidFill>
              </a:rPr>
              <a:t>itinerario</a:t>
            </a:r>
            <a:r>
              <a:rPr lang="en-GB" sz="1500" dirty="0">
                <a:solidFill>
                  <a:schemeClr val="tx2"/>
                </a:solidFill>
              </a:rPr>
              <a:t> </a:t>
            </a:r>
            <a:r>
              <a:rPr lang="en-GB" sz="1500" b="1" dirty="0">
                <a:solidFill>
                  <a:schemeClr val="tx2"/>
                </a:solidFill>
              </a:rPr>
              <a:t>Algeciras-Madrid-Zaragoza.</a:t>
            </a:r>
            <a:endParaRPr lang="en-GB" sz="1500" dirty="0">
              <a:solidFill>
                <a:schemeClr val="tx2"/>
              </a:solidFill>
            </a:endParaRPr>
          </a:p>
          <a:p>
            <a:endParaRPr lang="en-ES" sz="15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18F7A-3717-BBBC-B13C-6EEC3A4C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811D1D-34D3-6C4D-9FA0-0E94B95A2C9E}" type="slidenum">
              <a:rPr lang="en-ES" smtClean="0"/>
              <a:pPr>
                <a:spcAft>
                  <a:spcPts val="600"/>
                </a:spcAft>
              </a:pPr>
              <a:t>12</a:t>
            </a:fld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28C95-B9AA-4F6D-8281-1F57AFD2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63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58CE-C578-8414-15CB-69CCBB18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Algunos datos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E9FC3-FF53-8F66-556F-9DDA048E0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ES" dirty="0"/>
              <a:t>La línea pertence a dos corrredores internacionales, el mediterráneo y el Atlántico</a:t>
            </a:r>
          </a:p>
          <a:p>
            <a:pPr algn="just"/>
            <a:r>
              <a:rPr lang="en-ES" dirty="0"/>
              <a:t>Algeciras, como puerto clave en este tramo ferroviario, es el puerto con mayor tráfico de contendores en España</a:t>
            </a:r>
          </a:p>
          <a:p>
            <a:pPr algn="just"/>
            <a:r>
              <a:rPr lang="en-ES" dirty="0"/>
              <a:t>Paso de entrada y salida de mercancías a Marruecos, siendo la conexión mas corta con África.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A56FE-4440-F5CD-FB4C-D7860BD2F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ES" dirty="0"/>
              <a:t>Desde el puerto de  Algeciras nos dan estas cifras correspondientes al 2022:</a:t>
            </a:r>
          </a:p>
          <a:p>
            <a:endParaRPr lang="en-ES" dirty="0"/>
          </a:p>
          <a:p>
            <a:pPr marL="285750" indent="-285750">
              <a:buFont typeface="Wingdings" pitchFamily="2" charset="2"/>
              <a:buChar char="§"/>
            </a:pPr>
            <a:r>
              <a:rPr lang="en-ES" dirty="0"/>
              <a:t>107 M de toneladas /año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ES" dirty="0"/>
              <a:t>816.500 contendeores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ES" dirty="0"/>
              <a:t>4,4 M pasajeros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6B8FA-9134-39DF-AD47-006320F4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13</a:t>
            </a:fld>
            <a:endParaRPr lang="en-E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6013CE-16A4-4764-7B9F-1E9C6D51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7583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46C4-86BB-826F-EC87-560A16AB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dirty="0" err="1"/>
              <a:t>Análisis</a:t>
            </a:r>
            <a:r>
              <a:rPr lang="en-GB" dirty="0"/>
              <a:t> de </a:t>
            </a:r>
            <a:r>
              <a:rPr lang="en-GB" dirty="0" err="1"/>
              <a:t>opciones</a:t>
            </a:r>
            <a:endParaRPr lang="en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93185-E2A0-64D6-CD8E-4707CAE02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ES" sz="2000"/>
              <a:t>Desde la Asociación Española del Transporte hemos realizado un estudio proponiendo alternativas en caso de no desear realizar una inversión mayor.</a:t>
            </a:r>
          </a:p>
          <a:p>
            <a:pPr lvl="1"/>
            <a:r>
              <a:rPr lang="en-ES" sz="2000"/>
              <a:t>Variante de la Indiana – Almargen- Bibadil</a:t>
            </a:r>
          </a:p>
          <a:p>
            <a:pPr lvl="1"/>
            <a:r>
              <a:rPr lang="en-GB" sz="2000"/>
              <a:t>Nueva infraestructura ferroviaria entre Algeciras y San Fernando/Jerez</a:t>
            </a:r>
            <a:endParaRPr lang="en-ES" sz="2000"/>
          </a:p>
          <a:p>
            <a:pPr lvl="1"/>
            <a:r>
              <a:rPr lang="en-ES" sz="2000"/>
              <a:t>Nueva línea que conecte Algeciras con Málaga (90Km)</a:t>
            </a:r>
          </a:p>
          <a:p>
            <a:endParaRPr lang="en-E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A85A4-689D-910D-B18E-4E7BBCD8D4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47" r="25067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49D31-F6DE-CD2C-2D54-580719A5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811D1D-34D3-6C4D-9FA0-0E94B95A2C9E}" type="slidenum">
              <a:rPr lang="en-E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ES">
              <a:solidFill>
                <a:srgbClr val="FFFFFF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89FF01-5813-06B8-7159-67B1ECD7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55749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BB123-2CE3-123B-68B4-53B04FBA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¿estrategia o política?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184C5-AA83-E068-020C-E161C76B9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ES" dirty="0"/>
              <a:t>Qué temas hay en juego</a:t>
            </a:r>
          </a:p>
          <a:p>
            <a:pPr>
              <a:buFont typeface="Wingdings" pitchFamily="2" charset="2"/>
              <a:buChar char="§"/>
            </a:pPr>
            <a:r>
              <a:rPr lang="en-ES" dirty="0"/>
              <a:t>¿Qué estrategia hay a largo plazo para este tramo del corredor Mediterráneo?</a:t>
            </a:r>
          </a:p>
          <a:p>
            <a:pPr>
              <a:buFont typeface="Wingdings" pitchFamily="2" charset="2"/>
              <a:buChar char="§"/>
            </a:pPr>
            <a:endParaRPr lang="en-ES" dirty="0"/>
          </a:p>
          <a:p>
            <a:endParaRPr lang="en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04FE-EC96-BAAC-8156-D9CE836B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15</a:t>
            </a:fld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6E30E-78C8-3565-A571-1930C2D8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3678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7950-6F35-4F74-19AA-5EC83F55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Gracias!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B3EEA-DAC5-AA53-2325-F4D6FB8DC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ES" dirty="0"/>
              <a:t>Joudia BOUJDAINI</a:t>
            </a:r>
          </a:p>
          <a:p>
            <a:r>
              <a:rPr lang="en-ES" dirty="0"/>
              <a:t>Vicepresidenta de la Asociación Española del Transporte </a:t>
            </a:r>
            <a:r>
              <a:rPr lang="en-ES" dirty="0">
                <a:hlinkClick r:id="rId2"/>
              </a:rPr>
              <a:t>joudia@aetransporte.org</a:t>
            </a:r>
            <a:r>
              <a:rPr lang="en-ES" dirty="0"/>
              <a:t>	</a:t>
            </a:r>
          </a:p>
          <a:p>
            <a:r>
              <a:rPr lang="en-ES" dirty="0"/>
              <a:t>Fundadora de IRB. International Railway Business </a:t>
            </a:r>
            <a:r>
              <a:rPr lang="en-ES" dirty="0">
                <a:hlinkClick r:id="rId3"/>
              </a:rPr>
              <a:t>www.irbsl.com</a:t>
            </a:r>
            <a:r>
              <a:rPr lang="en-ES"/>
              <a:t>	joudia@irbsl.com</a:t>
            </a:r>
            <a:endParaRPr lang="en-ES" dirty="0"/>
          </a:p>
          <a:p>
            <a:endParaRPr lang="en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898E7-FBB1-59E3-F1B6-13FC352B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16</a:t>
            </a:fld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36A2A-A87C-BF3E-A376-8EA7D1A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52512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04B9F-E66C-EB4A-F45B-B14F7F69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>
                <a:effectLst/>
              </a:rPr>
              <a:t>¿Qué es la Red TEN-T?</a:t>
            </a:r>
            <a:br>
              <a:rPr lang="en-US" sz="4200" b="1">
                <a:effectLst/>
              </a:rPr>
            </a:br>
            <a:endParaRPr lang="en-US" sz="420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D272F-EA6F-7645-FC92-7A63B79B8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>
                <a:effectLst/>
              </a:rPr>
              <a:t>La </a:t>
            </a:r>
            <a:r>
              <a:rPr lang="en-US" sz="1500" b="1">
                <a:effectLst/>
              </a:rPr>
              <a:t>Red Transeuropea de Transporte (TEN-T)</a:t>
            </a:r>
            <a:r>
              <a:rPr lang="en-US" sz="1500">
                <a:effectLst/>
              </a:rPr>
              <a:t> es una iniciativa de la UE para desarrollar una red de infraestructuras eficiente y sostenible.</a:t>
            </a:r>
          </a:p>
          <a:p>
            <a:pPr marL="342900" lvl="0" indent="-2286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>
                <a:effectLst/>
              </a:rPr>
              <a:t>Su objetivo es </a:t>
            </a:r>
            <a:r>
              <a:rPr lang="en-US" sz="1500" b="1">
                <a:effectLst/>
              </a:rPr>
              <a:t>conectar los principales nodos de transporte</a:t>
            </a:r>
            <a:r>
              <a:rPr lang="en-US" sz="1500">
                <a:effectLst/>
              </a:rPr>
              <a:t> (puertos, aeropuertos, plataformas logísticas) con </a:t>
            </a:r>
            <a:r>
              <a:rPr lang="en-US" sz="1500" b="1">
                <a:effectLst/>
              </a:rPr>
              <a:t>corredores ferroviarios, carreteras y vías navegables</a:t>
            </a:r>
            <a:r>
              <a:rPr lang="en-US" sz="1500">
                <a:effectLst/>
              </a:rPr>
              <a:t>.</a:t>
            </a:r>
          </a:p>
          <a:p>
            <a:pPr marL="342900" lvl="0" indent="-2286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>
                <a:effectLst/>
              </a:rPr>
              <a:t>Está compuesta por </a:t>
            </a:r>
            <a:r>
              <a:rPr lang="en-US" sz="1500" b="1">
                <a:effectLst/>
              </a:rPr>
              <a:t>9 corredores principales</a:t>
            </a:r>
            <a:r>
              <a:rPr lang="en-US" sz="1500">
                <a:effectLst/>
              </a:rPr>
              <a:t>, que deben estar operativos para 2030 (red principal) y 2050 (red global).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D7A2FF-5EF4-C19C-D15D-712621C3A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293" r="1" b="1"/>
          <a:stretch/>
        </p:blipFill>
        <p:spPr>
          <a:xfrm>
            <a:off x="4883669" y="-136515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98E4CF-1034-7511-3CF7-7282B496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2811D1D-34D3-6C4D-9FA0-0E94B95A2C9E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8B12B-2A29-9559-DA03-B0E22EFBB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51661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7F45BE-1716-D9DB-6686-950E4C57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ES" sz="3600">
                <a:solidFill>
                  <a:schemeClr val="tx2"/>
                </a:solidFill>
              </a:rPr>
              <a:t>Necesidad que cubre</a:t>
            </a:r>
          </a:p>
        </p:txBody>
      </p:sp>
      <p:pic>
        <p:nvPicPr>
          <p:cNvPr id="8" name="Graphic 7" descr="Rainy scene">
            <a:extLst>
              <a:ext uri="{FF2B5EF4-FFF2-40B4-BE49-F238E27FC236}">
                <a16:creationId xmlns:a16="http://schemas.microsoft.com/office/drawing/2014/main" id="{1AC58FF4-7B83-3F6A-DB34-A03B977E3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639BE-5DB0-1E34-9968-1D952EFF1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ES" sz="15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Fragmentación del transporte europeo:</a:t>
            </a:r>
            <a:r>
              <a:rPr lang="en-ES" sz="15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Falta de interoperabilidad entre los sistemas ferroviarios nacionales.</a:t>
            </a:r>
            <a:endParaRPr lang="en-ES" sz="15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ES" sz="15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Alta dependencia del transporte por carretera:</a:t>
            </a:r>
            <a:r>
              <a:rPr lang="en-ES" sz="15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El 75% de las mercancías en la UE se mueve en camión, aumentando emisiones y congestión.</a:t>
            </a:r>
            <a:endParaRPr lang="en-ES" sz="15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ES" sz="15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Conexión de puertos y plataformas logísticas:</a:t>
            </a:r>
            <a:r>
              <a:rPr lang="en-ES" sz="15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Necesidad de mejorar la eficiencia del transporte multimodal y reducir costos logísticos.</a:t>
            </a:r>
            <a:endParaRPr lang="en-ES" sz="15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ES" sz="15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Competitividad del ferrocarril:</a:t>
            </a:r>
            <a:r>
              <a:rPr lang="en-ES" sz="15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Modernización de infraestructuras y mejora de tiempos de tránsito para competir con otros modos de transporte.</a:t>
            </a:r>
            <a:endParaRPr lang="en-ES" sz="15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ES" sz="1500" dirty="0">
              <a:solidFill>
                <a:schemeClr val="tx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693E6-1CC7-CB71-7B68-3EBD9793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811D1D-34D3-6C4D-9FA0-0E94B95A2C9E}" type="slidenum">
              <a:rPr lang="en-ES" smtClean="0"/>
              <a:pPr>
                <a:spcAft>
                  <a:spcPts val="600"/>
                </a:spcAft>
              </a:pPr>
              <a:t>3</a:t>
            </a:fld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8FA43-D1E1-9A2D-3C7D-16372159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9184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328E83-C0A2-2A68-ABFD-38E84856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ES" sz="3600" b="1" dirty="0">
                <a:solidFill>
                  <a:schemeClr val="tx2"/>
                </a:solidFill>
                <a:latin typeface="Arial" panose="020B0604020202020204" pitchFamily="34" charset="0"/>
              </a:rPr>
              <a:t>Retos</a:t>
            </a:r>
            <a:r>
              <a:rPr lang="en-ES" sz="3600" dirty="0">
                <a:solidFill>
                  <a:schemeClr val="tx2"/>
                </a:solidFill>
              </a:rPr>
              <a:t> </a:t>
            </a:r>
            <a:r>
              <a:rPr lang="en-ES" sz="3600" b="1" dirty="0">
                <a:solidFill>
                  <a:schemeClr val="tx2"/>
                </a:solidFill>
                <a:latin typeface="Arial" panose="020B0604020202020204" pitchFamily="34" charset="0"/>
              </a:rPr>
              <a:t>y </a:t>
            </a:r>
            <a:r>
              <a:rPr lang="en-ES" sz="3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Lecciones Aprendidas</a:t>
            </a:r>
            <a:endParaRPr lang="en-E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6D73-96EB-3DAE-7DBF-DDE8C5DD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en-ES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ES" sz="1800" dirty="0">
                <a:solidFill>
                  <a:schemeClr val="tx2"/>
                </a:solidFill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🔴</a:t>
            </a:r>
            <a:r>
              <a:rPr lang="en-E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ES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Financiación y retrasos:</a:t>
            </a:r>
            <a:r>
              <a:rPr lang="en-E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La complejidad de los megaproyectos requiere grandes inversiones y coordinación entre países.</a:t>
            </a:r>
          </a:p>
          <a:p>
            <a:pPr marL="0" indent="0">
              <a:buNone/>
            </a:pPr>
            <a:br>
              <a:rPr lang="en-E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ES" sz="1800" dirty="0">
                <a:solidFill>
                  <a:schemeClr val="tx2"/>
                </a:solidFill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🔴</a:t>
            </a:r>
            <a:r>
              <a:rPr lang="en-E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ES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Interoperabilidad:</a:t>
            </a:r>
            <a:r>
              <a:rPr lang="en-E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Diferencias en ancho de vía, electrificación y señalización siguen siendo un desafío en algunos tramos.</a:t>
            </a:r>
          </a:p>
          <a:p>
            <a:pPr marL="0" indent="0">
              <a:buNone/>
            </a:pPr>
            <a:br>
              <a:rPr lang="en-E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ES" sz="1800" dirty="0">
                <a:solidFill>
                  <a:schemeClr val="tx2"/>
                </a:solidFill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🔴</a:t>
            </a:r>
            <a:r>
              <a:rPr lang="en-E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ES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Resistencia del mercado:</a:t>
            </a:r>
            <a:r>
              <a:rPr lang="en-E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Las empresas logísticas aún tienen preferencia por el transporte por carretera debido a su flexibilidad.</a:t>
            </a:r>
            <a:endParaRPr lang="en-ES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E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DFEF2-3963-8A2B-7BC9-3A623049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811D1D-34D3-6C4D-9FA0-0E94B95A2C9E}" type="slidenum">
              <a:rPr lang="en-ES" smtClean="0"/>
              <a:pPr>
                <a:spcAft>
                  <a:spcPts val="600"/>
                </a:spcAft>
              </a:pPr>
              <a:t>4</a:t>
            </a:fld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D8E12-821E-6ADA-9B5D-86FC8A41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192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27115-B546-CED7-FA3D-2258C3C1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716" y="802955"/>
            <a:ext cx="5428365" cy="1454051"/>
          </a:xfrm>
        </p:spPr>
        <p:txBody>
          <a:bodyPr>
            <a:normAutofit/>
          </a:bodyPr>
          <a:lstStyle/>
          <a:p>
            <a:r>
              <a:rPr lang="en-ES" sz="3600" b="1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Corredor Mediterráneo</a:t>
            </a:r>
            <a:endParaRPr lang="en-ES" sz="3600" dirty="0">
              <a:solidFill>
                <a:schemeClr val="tx2"/>
              </a:solidFill>
            </a:endParaRPr>
          </a:p>
        </p:txBody>
      </p:sp>
      <p:pic>
        <p:nvPicPr>
          <p:cNvPr id="8" name="Graphic 7" descr="Filter">
            <a:extLst>
              <a:ext uri="{FF2B5EF4-FFF2-40B4-BE49-F238E27FC236}">
                <a16:creationId xmlns:a16="http://schemas.microsoft.com/office/drawing/2014/main" id="{3D36BF10-A5F9-095D-EAB8-42E23D7B5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86A4A-8F21-1609-55C5-970168944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4067608"/>
          </a:xfrm>
        </p:spPr>
        <p:txBody>
          <a:bodyPr anchor="ctr">
            <a:normAutofit lnSpcReduction="10000"/>
          </a:bodyPr>
          <a:lstStyle/>
          <a:p>
            <a:pPr lvl="0" algn="just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ES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Atraviesa </a:t>
            </a: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España, Francia, Italia, Eslovenia, </a:t>
            </a:r>
            <a:r>
              <a:rPr lang="en-GB" sz="1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Croacia</a:t>
            </a: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Hungría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extendiéndose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lo largo de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3.500 </a:t>
            </a:r>
            <a:r>
              <a:rPr lang="en-GB" sz="1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kilómetros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​</a:t>
            </a:r>
            <a:endParaRPr lang="en-ES" sz="14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ES" sz="13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Atraviesa zonas industriales clave y maneja </a:t>
            </a:r>
            <a:r>
              <a:rPr lang="en-ES" sz="13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X% del tráfico ferroviario de mercancías en la UE</a:t>
            </a:r>
            <a:r>
              <a:rPr lang="en-ES" sz="13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ES" sz="13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ES" sz="13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Incluye proyectos emblemáticos como el </a:t>
            </a:r>
            <a:r>
              <a:rPr lang="en-ES" sz="13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Lyon Turin, o </a:t>
            </a:r>
            <a:r>
              <a:rPr lang="en-ES" sz="13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 en el caso de España de </a:t>
            </a:r>
            <a:r>
              <a:rPr lang="en-ES" sz="13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Pau- Canfranc Zaragoza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3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en-ES" sz="13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todos los accesos portuarios que se han desarrollado por ejemplo en España, como los pueros de Castellón, Sagunto, Valencia, etc</a:t>
            </a:r>
            <a:endParaRPr lang="en-ES" sz="13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ES" sz="13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Impacto en:</a:t>
            </a:r>
            <a:endParaRPr lang="en-ES" sz="13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S" sz="13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Reducción de tiempos de tránsito</a:t>
            </a:r>
            <a:r>
              <a:rPr lang="en-ES" sz="13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ES" sz="13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S" sz="13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Descarbonización</a:t>
            </a:r>
            <a:endParaRPr lang="en-ES" sz="13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ES" sz="13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Interoperabilidad</a:t>
            </a:r>
            <a:endParaRPr lang="en-ES" sz="13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Según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Adif,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euro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invertido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Corredor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Mediterráneo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espera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retorno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3,5 euros para la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economía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Además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podría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incrementar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PIB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 2,2% hasta 2030</a:t>
            </a:r>
            <a:endParaRPr lang="en-ES" sz="14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ES" sz="1300" dirty="0">
              <a:solidFill>
                <a:schemeClr val="tx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EF8D8-4189-3595-C13B-990067C4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811D1D-34D3-6C4D-9FA0-0E94B95A2C9E}" type="slidenum">
              <a:rPr lang="en-ES" smtClean="0"/>
              <a:pPr>
                <a:spcAft>
                  <a:spcPts val="600"/>
                </a:spcAft>
              </a:pPr>
              <a:t>5</a:t>
            </a:fld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A922A-6949-FA81-3005-FE6F105D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83175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AD86-DC37-1F98-AEE8-4F7A082D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ES" sz="36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Divača-Koper Vs Algeciras-Bobadilla</a:t>
            </a:r>
            <a:r>
              <a:rPr lang="en-E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A103D6C-A934-7122-FE6C-B10EDFCCB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715" y="1864579"/>
            <a:ext cx="3429000" cy="34798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B802E-A157-EFD8-782C-FF4958E3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6</a:t>
            </a:fld>
            <a:endParaRPr lang="en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178DF-BFD6-7378-5DF8-828F100FE7A7}"/>
              </a:ext>
            </a:extLst>
          </p:cNvPr>
          <p:cNvSpPr txBox="1"/>
          <p:nvPr/>
        </p:nvSpPr>
        <p:spPr>
          <a:xfrm>
            <a:off x="4757057" y="1864579"/>
            <a:ext cx="63142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¿Por qué estos proyectos son clave?</a:t>
            </a:r>
            <a:endParaRPr lang="en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Ambos corredores buscan </a:t>
            </a:r>
            <a:r>
              <a:rPr lang="en-E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mejorar la conectividad entre puertos estratégicos y el hinterland europeo</a:t>
            </a:r>
            <a:r>
              <a:rPr lang="en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E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Son proyectos donde </a:t>
            </a:r>
            <a:r>
              <a:rPr lang="en-E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transporte intermodal (ferrocarril + camión) es la solución</a:t>
            </a:r>
            <a:r>
              <a:rPr lang="en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para evitar congestión en carreteras y reducir costes logísticos.</a:t>
            </a:r>
            <a:endParaRPr lang="en-E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en-ES" sz="18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E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Impulsan la </a:t>
            </a:r>
            <a:r>
              <a:rPr lang="en-ES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competitividad de los puertos</a:t>
            </a:r>
            <a:r>
              <a:rPr lang="en-E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haciéndolos más atractivos para el tráfico internacional de mercancías.</a:t>
            </a:r>
            <a:endParaRPr lang="en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47B78-0E9A-59E4-76DD-3D110D02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4772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D0D9-106E-5C84-B257-202B6636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sz="4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Divača-Koper Vs Algeciras-Bobadilla</a:t>
            </a:r>
            <a:r>
              <a:rPr lang="en-E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EFD87-8554-E3EA-E252-8FB98358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6763" cy="4351338"/>
          </a:xfrm>
        </p:spPr>
        <p:txBody>
          <a:bodyPr/>
          <a:lstStyle/>
          <a:p>
            <a:pPr algn="just">
              <a:buNone/>
            </a:pPr>
            <a:endParaRPr lang="en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Koper es el </a:t>
            </a:r>
            <a:r>
              <a:rPr lang="en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puerto más importante de Eslovenia</a:t>
            </a:r>
            <a:r>
              <a:rPr lang="en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con un crecimiento exponencial en el tráfico de contenedores.</a:t>
            </a:r>
            <a:endParaRPr lang="en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 única línea ferroviaria actual está </a:t>
            </a:r>
            <a:r>
              <a:rPr lang="en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saturada</a:t>
            </a:r>
            <a:r>
              <a:rPr lang="en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y no puede absorber el crecimiento previsto.</a:t>
            </a:r>
            <a:endParaRPr lang="en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Solución</a:t>
            </a:r>
            <a:r>
              <a:rPr lang="en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Construcción de una </a:t>
            </a:r>
            <a:r>
              <a:rPr lang="en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segunda línea ferroviaria</a:t>
            </a:r>
            <a:r>
              <a:rPr lang="en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entre Divača y Koper (27 km), permitiendo </a:t>
            </a:r>
            <a:r>
              <a:rPr lang="en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duplicar la capacidad</a:t>
            </a:r>
            <a:r>
              <a:rPr lang="en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del puerto y reducir congestión en carreteras.</a:t>
            </a:r>
            <a:endParaRPr lang="en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5B882-0092-FFCE-0598-763B32F4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7</a:t>
            </a:fld>
            <a:endParaRPr lang="en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80F039-A0AC-1D37-4F78-38094785B9AB}"/>
              </a:ext>
            </a:extLst>
          </p:cNvPr>
          <p:cNvSpPr txBox="1"/>
          <p:nvPr/>
        </p:nvSpPr>
        <p:spPr>
          <a:xfrm>
            <a:off x="6096000" y="1899860"/>
            <a:ext cx="4662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en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Algeciras es el </a:t>
            </a:r>
            <a:r>
              <a:rPr lang="en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puerto con mayor tráfico de contenedores de España</a:t>
            </a:r>
            <a:r>
              <a:rPr lang="en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y un punto clave para el comercio con África y Asia.</a:t>
            </a:r>
            <a:endParaRPr lang="en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Actualmente, </a:t>
            </a:r>
            <a:r>
              <a:rPr lang="en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90% de las mercancías se mueven por carretera</a:t>
            </a:r>
            <a:r>
              <a:rPr lang="en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lo que genera </a:t>
            </a:r>
            <a:r>
              <a:rPr lang="en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congestión y altos costos logísticos</a:t>
            </a:r>
            <a:r>
              <a:rPr lang="en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Solución</a:t>
            </a:r>
            <a:r>
              <a:rPr lang="en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Mejora y electrificación del corredor ferroviario Algeciras-Bobadilla, permitiendo el transporte de carga en tren hacia el interior de España y Europa. O algo más?</a:t>
            </a:r>
            <a:endParaRPr lang="en-E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E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C7CC18-D1A8-CCC6-B46F-CE946F6C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95444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1748-8E13-FBEB-4C12-D8A3FF7B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sz="4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Divača-Koper problemática</a:t>
            </a:r>
            <a:endParaRPr lang="en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A8BD5-07CD-1A50-9AE2-3F5225B47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ES" dirty="0"/>
              <a:t>Perfil del trayecto</a:t>
            </a:r>
          </a:p>
          <a:p>
            <a:r>
              <a:rPr lang="en-GB" dirty="0"/>
              <a:t>P</a:t>
            </a:r>
            <a:r>
              <a:rPr lang="en-ES" dirty="0"/>
              <a:t>endientes del 26</a:t>
            </a:r>
            <a:r>
              <a:rPr lang="es-ES_tradnl" sz="2400" i="0" u="none" strike="noStrike" noProof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‰</a:t>
            </a:r>
            <a:endParaRPr lang="en-E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8370C28-FF9F-BCBA-42FF-18F3E5496A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3105149"/>
            <a:ext cx="5157787" cy="248443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D54EC-5099-E831-A61F-A95A9CE4B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 lnSpcReduction="10000"/>
          </a:bodyPr>
          <a:lstStyle/>
          <a:p>
            <a:r>
              <a:rPr lang="en-ES" dirty="0"/>
              <a:t>Datos principales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6A129-B4C2-ACEE-E83A-2B343FD3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8</a:t>
            </a:fld>
            <a:endParaRPr lang="en-E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670E5B8-44C1-8831-3BEF-8DBCE579773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1241840"/>
              </p:ext>
            </p:extLst>
          </p:nvPr>
        </p:nvGraphicFramePr>
        <p:xfrm>
          <a:off x="6194427" y="2505075"/>
          <a:ext cx="5183187" cy="38855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27729">
                  <a:extLst>
                    <a:ext uri="{9D8B030D-6E8A-4147-A177-3AD203B41FA5}">
                      <a16:colId xmlns:a16="http://schemas.microsoft.com/office/drawing/2014/main" val="2570699805"/>
                    </a:ext>
                  </a:extLst>
                </a:gridCol>
                <a:gridCol w="2067418">
                  <a:extLst>
                    <a:ext uri="{9D8B030D-6E8A-4147-A177-3AD203B41FA5}">
                      <a16:colId xmlns:a16="http://schemas.microsoft.com/office/drawing/2014/main" val="3925790593"/>
                    </a:ext>
                  </a:extLst>
                </a:gridCol>
                <a:gridCol w="1388040">
                  <a:extLst>
                    <a:ext uri="{9D8B030D-6E8A-4147-A177-3AD203B41FA5}">
                      <a16:colId xmlns:a16="http://schemas.microsoft.com/office/drawing/2014/main" val="38361436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E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E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01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Divača–Prešnica junction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Año construcción 1876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Longitud 16,5Km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7467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Prešnica junction–Koper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Año construcción 1967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Longitud 31,5 Km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2425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Categoría de la línea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Vía principal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E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5335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Tipo de línea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vía única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E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104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Carga por eje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22,5 T/eje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E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1441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Electrificación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Continua 3KV 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E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386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Veolicdad máxima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 Km/h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E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6740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ERTMS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ETCS N1 y ERTMS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E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238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Gradiente máximo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E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1908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Número de paradas y o estaciones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100" b="0" i="0" u="none" strike="noStrike" noProof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E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681446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4BF97-8051-B03E-140C-39962019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22399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93E4-D935-ACE2-4CA7-C0E72D09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sz="4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Divača-Koper solución</a:t>
            </a:r>
            <a:endParaRPr lang="en-E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B13454-7FB1-93E4-C9EC-A4F13A00C2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97341"/>
            <a:ext cx="5181600" cy="32079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8E5D8-F45D-E620-A70B-C67060CD3C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ES" dirty="0"/>
          </a:p>
          <a:p>
            <a:pPr algn="just">
              <a:buFont typeface="Wingdings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-webkit-standard"/>
              </a:rPr>
              <a:t>Se </a:t>
            </a:r>
            <a:r>
              <a:rPr lang="en-GB" dirty="0" err="1">
                <a:solidFill>
                  <a:srgbClr val="000000"/>
                </a:solidFill>
                <a:latin typeface="-webkit-standard"/>
              </a:rPr>
              <a:t>crea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-webkit-standard"/>
              </a:rPr>
              <a:t>una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-webkit-standard"/>
              </a:rPr>
              <a:t>sociedad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-webkit-standard"/>
              </a:rPr>
              <a:t>vehículo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para </a:t>
            </a:r>
            <a:r>
              <a:rPr lang="en-GB" dirty="0" err="1">
                <a:solidFill>
                  <a:srgbClr val="000000"/>
                </a:solidFill>
                <a:latin typeface="-webkit-standard"/>
              </a:rPr>
              <a:t>encargarse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de la </a:t>
            </a:r>
            <a:r>
              <a:rPr lang="en-GB" dirty="0" err="1">
                <a:solidFill>
                  <a:srgbClr val="000000"/>
                </a:solidFill>
                <a:latin typeface="-webkit-standard"/>
              </a:rPr>
              <a:t>construcción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y </a:t>
            </a:r>
            <a:r>
              <a:rPr lang="en-GB" dirty="0" err="1">
                <a:solidFill>
                  <a:srgbClr val="000000"/>
                </a:solidFill>
                <a:latin typeface="-webkit-standard"/>
              </a:rPr>
              <a:t>aseguramiento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-webkit-standard"/>
              </a:rPr>
              <a:t>los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-webkit-standard"/>
              </a:rPr>
              <a:t>medios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-webkit-standard"/>
              </a:rPr>
              <a:t>financiación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-webkit-standard"/>
              </a:rPr>
              <a:t>esta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Segunda </a:t>
            </a:r>
            <a:r>
              <a:rPr lang="en-GB" dirty="0" err="1">
                <a:solidFill>
                  <a:srgbClr val="000000"/>
                </a:solidFill>
                <a:latin typeface="-webkit-standard"/>
              </a:rPr>
              <a:t>vía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.</a:t>
            </a:r>
          </a:p>
          <a:p>
            <a:pPr marL="0" indent="0" algn="just">
              <a:buNone/>
            </a:pPr>
            <a:r>
              <a:rPr lang="en-GB" dirty="0">
                <a:solidFill>
                  <a:srgbClr val="000000"/>
                </a:solidFill>
                <a:latin typeface="-webkit-standard"/>
              </a:rPr>
              <a:t>P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ara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superar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los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desafíos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geográficos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, se </a:t>
            </a:r>
            <a:r>
              <a:rPr lang="en-GB" dirty="0" err="1">
                <a:solidFill>
                  <a:srgbClr val="000000"/>
                </a:solidFill>
                <a:latin typeface="-webkit-standard"/>
              </a:rPr>
              <a:t>realizan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las </a:t>
            </a:r>
            <a:r>
              <a:rPr lang="en-GB" dirty="0" err="1">
                <a:solidFill>
                  <a:srgbClr val="000000"/>
                </a:solidFill>
                <a:latin typeface="-webkit-standard"/>
              </a:rPr>
              <a:t>siguientes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-webkit-standard"/>
              </a:rPr>
              <a:t>obras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en-ES" dirty="0"/>
              <a:t>Se construyen 7 túneles, de los cuales el más largo es de 6,7Km</a:t>
            </a:r>
          </a:p>
          <a:p>
            <a:pPr algn="just">
              <a:buFont typeface="Wingdings" pitchFamily="2" charset="2"/>
              <a:buChar char="§"/>
            </a:pPr>
            <a:r>
              <a:rPr lang="en-ES" dirty="0"/>
              <a:t>Se construyen 3 viaductos, de casi 650m el más largo</a:t>
            </a:r>
          </a:p>
          <a:p>
            <a:pPr algn="just">
              <a:buFont typeface="Wingdings" pitchFamily="2" charset="2"/>
              <a:buChar char="§"/>
            </a:pPr>
            <a:r>
              <a:rPr lang="en-ES" dirty="0"/>
              <a:t>22,6Km de los 27 transcurren en túneles y viaductos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155B4-B221-5F03-5554-7356BA27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1D1D-34D3-6C4D-9FA0-0E94B95A2C9E}" type="slidenum">
              <a:rPr lang="en-ES" smtClean="0"/>
              <a:t>9</a:t>
            </a:fld>
            <a:endParaRPr lang="en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C507F9-6E53-B0D5-9E46-CE619B98B2AD}"/>
              </a:ext>
            </a:extLst>
          </p:cNvPr>
          <p:cNvSpPr txBox="1"/>
          <p:nvPr/>
        </p:nvSpPr>
        <p:spPr>
          <a:xfrm>
            <a:off x="1111046" y="1782404"/>
            <a:ext cx="40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800" dirty="0">
                <a:solidFill>
                  <a:srgbClr val="000000"/>
                </a:solidFill>
                <a:latin typeface="-webkit-standard"/>
              </a:rPr>
              <a:t>Construir</a:t>
            </a:r>
            <a:r>
              <a:rPr lang="en-ES" dirty="0"/>
              <a:t> </a:t>
            </a:r>
            <a:r>
              <a:rPr lang="en-ES" sz="2800" dirty="0">
                <a:solidFill>
                  <a:srgbClr val="000000"/>
                </a:solidFill>
                <a:latin typeface="-webkit-standard"/>
              </a:rPr>
              <a:t>una segunda vía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98A09-4FCF-7B18-95C2-7F754FF5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3/4/25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535340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4822</TotalTime>
  <Words>1129</Words>
  <Application>Microsoft Macintosh PowerPoint</Application>
  <PresentationFormat>Widescreen</PresentationFormat>
  <Paragraphs>143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-webkit-standard</vt:lpstr>
      <vt:lpstr>Apple Color Emoji</vt:lpstr>
      <vt:lpstr>Aptos</vt:lpstr>
      <vt:lpstr>Aptos Display</vt:lpstr>
      <vt:lpstr>Arial</vt:lpstr>
      <vt:lpstr>Arial Nova</vt:lpstr>
      <vt:lpstr>Calibri</vt:lpstr>
      <vt:lpstr>Courier New</vt:lpstr>
      <vt:lpstr>Symbol</vt:lpstr>
      <vt:lpstr>Times New Roman</vt:lpstr>
      <vt:lpstr>Verdana</vt:lpstr>
      <vt:lpstr>Wingdings</vt:lpstr>
      <vt:lpstr>Office Theme</vt:lpstr>
      <vt:lpstr>Caso de Estudio  </vt:lpstr>
      <vt:lpstr>¿Qué es la Red TEN-T? </vt:lpstr>
      <vt:lpstr>Necesidad que cubre</vt:lpstr>
      <vt:lpstr>Retos y Lecciones Aprendidas</vt:lpstr>
      <vt:lpstr>Corredor Mediterráneo</vt:lpstr>
      <vt:lpstr>Divača-Koper Vs Algeciras-Bobadilla </vt:lpstr>
      <vt:lpstr>Divača-Koper Vs Algeciras-Bobadilla </vt:lpstr>
      <vt:lpstr>Divača-Koper problemática</vt:lpstr>
      <vt:lpstr>Divača-Koper solución</vt:lpstr>
      <vt:lpstr>Objetivos a conseguir</vt:lpstr>
      <vt:lpstr>Algeciras Bobadilla problemática</vt:lpstr>
      <vt:lpstr>Algunas de las acciones de mejora</vt:lpstr>
      <vt:lpstr>Algunos datos</vt:lpstr>
      <vt:lpstr>Análisis de opciones</vt:lpstr>
      <vt:lpstr>¿estrategia o política?</vt:lpstr>
      <vt:lpstr>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Joudia BOUJDAINI</dc:creator>
  <cp:lastModifiedBy>Joudia BOUJDAINI</cp:lastModifiedBy>
  <cp:revision>9</cp:revision>
  <cp:lastPrinted>2025-04-03T11:26:08Z</cp:lastPrinted>
  <dcterms:created xsi:type="dcterms:W3CDTF">2025-03-11T18:57:01Z</dcterms:created>
  <dcterms:modified xsi:type="dcterms:W3CDTF">2025-04-03T11:27:00Z</dcterms:modified>
</cp:coreProperties>
</file>